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12192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cHy2HLTLUDv0xMd5vUU+aA7sg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tve.es/television/20121121/fabrica-ideas-tve-pgm-9-cuarta-temporada/575954.shtml" TargetMode="External"/><Relationship Id="rId3" Type="http://schemas.openxmlformats.org/officeDocument/2006/relationships/hyperlink" Target="http://www.rtve.es/television/20121121/fabrica-ideas-tve-pgm-9-cuarta-temporada/575954.shtm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A1</a:t>
            </a:r>
            <a:endParaRPr/>
          </a:p>
        </p:txBody>
      </p:sp>
      <p:sp>
        <p:nvSpPr>
          <p:cNvPr id="262" name="Google Shape;2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http://www.1000ideasdenegocios.com/2012/03/48-microemprendimientos-rentables.html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No cal que sigui una gran innovació, només cal observar els costums de la nostra societat per detectar-ne les necessitats no cobertes i oferir una resposta innovadora. En posar un nou producte o servei en el mercat cal reflexionar sobre ell, perquè no sigui un més en el mercat, s’ha de diferenciar</a:t>
            </a:r>
            <a:endParaRPr/>
          </a:p>
        </p:txBody>
      </p:sp>
      <p:sp>
        <p:nvSpPr>
          <p:cNvPr id="282" name="Google Shape;28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2584e38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602584e38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602584e38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02584e38c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602584e38c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602584e38c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02584e38c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602584e38c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602584e38c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2584e38c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602584e38c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602584e38c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2584e38c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602584e38c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602584e38c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02584e38c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602584e38c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602584e38c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Quines són necessàries?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Quines no?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 </a:t>
            </a:r>
            <a:r>
              <a:rPr b="1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adultescent</a:t>
            </a:r>
            <a:r>
              <a:rPr b="0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a middle-aged person whose clothes, interests, and activities are typically associated with youth culture.</a:t>
            </a:r>
            <a:endParaRPr/>
          </a:p>
        </p:txBody>
      </p:sp>
      <p:sp>
        <p:nvSpPr>
          <p:cNvPr id="406" name="Google Shape;40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 </a:t>
            </a:r>
            <a:r>
              <a:rPr b="1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adultescent</a:t>
            </a:r>
            <a:r>
              <a:rPr b="0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a middle-aged person whose clothes, interests, and activities are typically associated with youth culture.</a:t>
            </a:r>
            <a:endParaRPr/>
          </a:p>
        </p:txBody>
      </p:sp>
      <p:sp>
        <p:nvSpPr>
          <p:cNvPr id="414" name="Google Shape;41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ca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palabras “mass” y “prestige” y hace refernecia a un perfil de consumo donde existen productos y servicios de prestigio masificables para la clase media, a precios altos preo no prohibitivos. </a:t>
            </a:r>
            <a:endParaRPr/>
          </a:p>
        </p:txBody>
      </p:sp>
      <p:sp>
        <p:nvSpPr>
          <p:cNvPr id="424" name="Google Shape;42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A3</a:t>
            </a:r>
            <a:endParaRPr/>
          </a:p>
        </p:txBody>
      </p:sp>
      <p:sp>
        <p:nvSpPr>
          <p:cNvPr id="449" name="Google Shape;44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1E05"/>
              </a:buClr>
              <a:buSzPts val="1200"/>
              <a:buFont typeface="Calibri"/>
              <a:buNone/>
            </a:pPr>
            <a:r>
              <a:rPr lang="ca-ES" u="sng">
                <a:solidFill>
                  <a:srgbClr val="411E0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Mirem el video: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1E05"/>
              </a:buClr>
              <a:buSzPts val="1200"/>
              <a:buFont typeface="Calibri"/>
              <a:buNone/>
            </a:pPr>
            <a:r>
              <a:rPr lang="ca-ES" u="sng">
                <a:solidFill>
                  <a:srgbClr val="411E0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http://www.rtve.es/television/20121121/fabrica-ideas-tve-pgm-9-cuarta-temporada/575954.shtml</a:t>
            </a:r>
            <a:endParaRPr>
              <a:solidFill>
                <a:srgbClr val="411E0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rgbClr val="411E0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1E05"/>
              </a:buClr>
              <a:buSzPts val="1200"/>
              <a:buFont typeface="Calibri"/>
              <a:buNone/>
            </a:pPr>
            <a:r>
              <a:rPr lang="ca-ES">
                <a:solidFill>
                  <a:srgbClr val="411E05"/>
                </a:solidFill>
              </a:rPr>
              <a:t>http://es.forumimpulsa.org/2010/forum-impulsa-2010/videos-impulsa-2010/24-uno-de-los-factores-clave-del-exito-de-eyeos-es-que-no-tuvimos-miedo-al-fracaso/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rgbClr val="411E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02584e3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602584e3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602584e3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02584e38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602584e38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602584e38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a66d24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60a66d24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60a66d248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El compromiso de Portugal con la innovación y los emprendedores es notorio y hace creíble la afirmación de la Agencia FES de que "Portugal quiere ser el Silicon Valley de Europa". De hecho, casi el 90% de sus municipios apoya algún programa emprendedor y su ecosistema tecnológico crece aproximadamente un 30% anual. Es por ello, que Portugal supera a España en el Índice Europeo de Innovación, y sus avances desde 2016 son muy significativos.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-ES"/>
              <a:t>En España en general y en Catalunya en particular, la apuesta real para la innovación y los emprendedores sigue siendo una asignatura pendiente. El ejemplo de Portugal debería servir para eliminar dudas y poner en marcha políticas para que, de una vez por todas, el binomio innovación y emprendimiento esté en el centro de la toma de decisiones y las políticas de construcción de futuro</a:t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0a66d2485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60a66d2485_0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60a66d2485_0_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60a66d2485_0_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60a66d2485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a66d2485_0_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60a66d2485_0_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g60a66d2485_0_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60a66d2485_0_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60a66d2485_0_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0a66d2485_0_2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60a66d2485_0_2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60a66d2485_0_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60a66d2485_0_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60a66d2485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a66d2485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60a66d2485_0_3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60a66d2485_0_3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60a66d2485_0_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60a66d2485_0_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60a66d2485_0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0a66d2485_0_3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60a66d2485_0_3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60a66d2485_0_3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60a66d2485_0_3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60a66d2485_0_3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60a66d2485_0_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60a66d2485_0_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60a66d2485_0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a66d2485_0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60a66d2485_0_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60a66d2485_0_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60a66d2485_0_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a66d2485_0_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60a66d2485_0_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60a66d2485_0_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0a66d2485_0_5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60a66d2485_0_5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60a66d2485_0_5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60a66d2485_0_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60a66d2485_0_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60a66d2485_0_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0a66d2485_0_6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60a66d2485_0_6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60a66d2485_0_6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60a66d2485_0_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60a66d2485_0_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60a66d2485_0_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a66d2485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60a66d2485_0_7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60a66d2485_0_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60a66d2485_0_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60a66d2485_0_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a66d2485_0_7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60a66d2485_0_7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60a66d2485_0_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60a66d2485_0_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60a66d2485_0_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B081"/>
            </a:gs>
            <a:gs pos="20000">
              <a:srgbClr val="F4B081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B081"/>
            </a:gs>
            <a:gs pos="20000">
              <a:srgbClr val="F4B081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a66d2485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60a66d2485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60a66d2485_0_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60a66d2485_0_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60a66d2485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eldiario.es/canariasahora/lapalmaahora/lapalmaopina/emprendedor-vs-depredador_132_1980180.html" TargetMode="External"/><Relationship Id="rId4" Type="http://schemas.openxmlformats.org/officeDocument/2006/relationships/hyperlink" Target="https://www.eldiario.es/canariasahora/lapalmaahora/lapalmaopina/emprendedor-vs-depredador_132_1980180.html" TargetMode="External"/><Relationship Id="rId10" Type="http://schemas.openxmlformats.org/officeDocument/2006/relationships/hyperlink" Target="https://www.ted.com/talks/maider_garcia_de_cortazar_la_economia_sera_circular_o_no_sera" TargetMode="External"/><Relationship Id="rId9" Type="http://schemas.openxmlformats.org/officeDocument/2006/relationships/hyperlink" Target="https://www.ted.com/talks/antonia_tapia_economia_circular_el_mar_tiene_la_respuesta_circular_economy_ce_the_sea_has_the_answer" TargetMode="External"/><Relationship Id="rId5" Type="http://schemas.openxmlformats.org/officeDocument/2006/relationships/hyperlink" Target="https://www.eldiario.es/canariasahora/lapalmaahora/lapalmaopina/emprendedor-vs-depredador_132_1980180.html" TargetMode="External"/><Relationship Id="rId6" Type="http://schemas.openxmlformats.org/officeDocument/2006/relationships/hyperlink" Target="https://www.economiasolidaria.org/noticias/la-economia-social-y-solidaria-frente-al-consumismo-depredador/?lang=eu" TargetMode="External"/><Relationship Id="rId7" Type="http://schemas.openxmlformats.org/officeDocument/2006/relationships/hyperlink" Target="https://fg.ull.es/noticias/2018/03/21/caracteristicas-del-emprendedor-social/" TargetMode="External"/><Relationship Id="rId8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4ON3X1X9N9U" TargetMode="External"/><Relationship Id="rId4" Type="http://schemas.openxmlformats.org/officeDocument/2006/relationships/hyperlink" Target="https://youtu.be/bwVPQB2t-8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4.bp.blogspot.com/-BNi3JvsPpEc/UIMnkvhNQuI/AAAAAAAACRA/Shg1n35UhyQ/s1600/logo_chupa_chups.jpg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g"/><Relationship Id="rId4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1524000" y="1122363"/>
            <a:ext cx="8865870" cy="7292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b="1" lang="ca-ES" sz="3600"/>
              <a:t>UF1 EMPRESA I INICIATIVA EMPRENEDORA (RA1)</a:t>
            </a:r>
            <a:endParaRPr b="1" sz="3600"/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068" y="2595563"/>
            <a:ext cx="3823044" cy="369010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 dir="5400000" dist="50800">
              <a:srgbClr val="000000">
                <a:alpha val="6274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ca-ES" sz="3200"/>
              <a:t>2.3.TIPUS D’EMPRENEDORS</a:t>
            </a:r>
            <a:endParaRPr/>
          </a:p>
        </p:txBody>
      </p:sp>
      <p:pic>
        <p:nvPicPr>
          <p:cNvPr id="230" name="Google Shape;2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529" y="1401929"/>
            <a:ext cx="8083987" cy="482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-ES"/>
              <a:t>Segons la motivació de l’emprenedor</a:t>
            </a:r>
            <a:endParaRPr/>
          </a:p>
        </p:txBody>
      </p:sp>
      <p:pic>
        <p:nvPicPr>
          <p:cNvPr id="236" name="Google Shape;2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863" y="1690688"/>
            <a:ext cx="6432435" cy="398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-ES"/>
              <a:t>Característiques de l’emprenedor</a:t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1143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None/>
            </a:pPr>
            <a:r>
              <a:t/>
            </a:r>
            <a:endParaRPr sz="32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b="1" lang="ca-ES" sz="3200"/>
              <a:t>Perfil demogràfic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Dones (60%), Immigrant (15%), de 25 – 54 anys (38a), Universitaris o CFGS (60%), família d’emprenedors, nivell de renda mitja</a:t>
            </a:r>
            <a:r>
              <a:rPr i="1" lang="ca-ES" sz="2400"/>
              <a:t>. 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8235"/>
              <a:buNone/>
            </a:pPr>
            <a:r>
              <a:t/>
            </a:r>
            <a:endParaRPr i="1" sz="24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b="1" lang="ca-ES" sz="3200"/>
              <a:t>Perfil psicològic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Líder, habilitats mentals, motivació competitiva, autoconfiança i habilitats socials. 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b="1" lang="ca-ES" sz="3200"/>
              <a:t>Perfil sociològic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Per OPORTUNITAT, per NECESSITAT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-ES"/>
              <a:t>Característiques de l’emprenedor</a:t>
            </a:r>
            <a:endParaRPr/>
          </a:p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None/>
            </a:pPr>
            <a:r>
              <a:t/>
            </a:r>
            <a:endParaRPr sz="3200"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Char char="•"/>
            </a:pPr>
            <a:r>
              <a:rPr b="1" lang="ca-ES" sz="3200"/>
              <a:t>Capacitats professionals: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None/>
            </a:pPr>
            <a:r>
              <a:t/>
            </a:r>
            <a:endParaRPr sz="32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Font typeface="Noto Sans Symbols"/>
              <a:buChar char="⮚"/>
            </a:pPr>
            <a:r>
              <a:rPr lang="ca-ES" sz="3200"/>
              <a:t>Capacitat tècnica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i="1" lang="ca-ES"/>
              <a:t>Formació bàsica suficient per comprendre els recursos necessaris</a:t>
            </a:r>
            <a:r>
              <a:rPr i="1" lang="ca-ES" sz="2400"/>
              <a:t>. </a:t>
            </a:r>
            <a:endParaRPr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Font typeface="Noto Sans Symbols"/>
              <a:buChar char="⮚"/>
            </a:pPr>
            <a:r>
              <a:rPr lang="ca-ES" sz="3200"/>
              <a:t>Capacitat d’anàlisi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i="1" lang="ca-ES"/>
              <a:t>De l’entorn i de l’activitat. </a:t>
            </a:r>
            <a:endParaRPr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Font typeface="Noto Sans Symbols"/>
              <a:buChar char="⮚"/>
            </a:pPr>
            <a:r>
              <a:rPr lang="ca-ES" sz="3200"/>
              <a:t>Capacitat d’administració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i="1" lang="ca-ES"/>
              <a:t>Gestió eficient de recursos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idx="1" type="body"/>
          </p:nvPr>
        </p:nvSpPr>
        <p:spPr>
          <a:xfrm>
            <a:off x="818147" y="705853"/>
            <a:ext cx="10535653" cy="5471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Char char="•"/>
            </a:pPr>
            <a:r>
              <a:rPr b="1" lang="ca-ES" sz="3200"/>
              <a:t>Qualitats personals: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None/>
            </a:pPr>
            <a:r>
              <a:t/>
            </a:r>
            <a:endParaRPr sz="32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Creativitat i tendència a la innovació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Reinventar-se contínuament.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8235"/>
              <a:buNone/>
            </a:pPr>
            <a:r>
              <a:t/>
            </a:r>
            <a:endParaRPr i="1" sz="24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Confiança en els propis objectius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Realisme. 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Propensió al risc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Assumpció de riscos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Autoconfiança i autocrítica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Creure en un mateix i escoltar als demés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idx="1" type="body"/>
          </p:nvPr>
        </p:nvSpPr>
        <p:spPr>
          <a:xfrm>
            <a:off x="737937" y="417095"/>
            <a:ext cx="10615863" cy="58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None/>
            </a:pPr>
            <a:r>
              <a:t/>
            </a:r>
            <a:endParaRPr sz="32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Organització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Metodològic.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8235"/>
              <a:buNone/>
            </a:pPr>
            <a:r>
              <a:t/>
            </a:r>
            <a:endParaRPr i="1" sz="2400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Persistència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No donar-se per vençut però ser prudent. 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Interacció social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Comunicació, empatia i assertivitat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Honradesa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Char char="•"/>
            </a:pPr>
            <a:r>
              <a:rPr i="1" lang="ca-ES"/>
              <a:t>Sentit ètic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  <a:p>
            <a:pPr indent="-457200" lvl="0" marL="493776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6176"/>
              <a:buFont typeface="Noto Sans Symbols"/>
              <a:buChar char="⮚"/>
            </a:pPr>
            <a:r>
              <a:rPr lang="ca-ES" sz="3200"/>
              <a:t>Capacitat de treball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idx="1" type="body"/>
          </p:nvPr>
        </p:nvSpPr>
        <p:spPr>
          <a:xfrm>
            <a:off x="838200" y="1901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a-ES"/>
              <a:t>Són aquells treballadors </a:t>
            </a:r>
            <a:r>
              <a:rPr b="1" lang="ca-ES"/>
              <a:t>per compte d’altri </a:t>
            </a:r>
            <a:r>
              <a:rPr lang="ca-ES"/>
              <a:t>que tenen les capacitats emprenedores, l’actitud de cultura emprenedora.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a-ES"/>
              <a:t>És un treballador proactiu (no reactiu)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a-ES"/>
              <a:t>Són un factor decisiu per qualsevol empresa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a-ES"/>
              <a:t>Aquesta actitud ha d’estar recompensada</a:t>
            </a:r>
            <a:endParaRPr/>
          </a:p>
        </p:txBody>
      </p:sp>
      <p:sp>
        <p:nvSpPr>
          <p:cNvPr id="265" name="Google Shape;265;p10"/>
          <p:cNvSpPr txBox="1"/>
          <p:nvPr>
            <p:ph type="title"/>
          </p:nvPr>
        </p:nvSpPr>
        <p:spPr>
          <a:xfrm>
            <a:off x="838200" y="650875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ca-ES" sz="3200"/>
              <a:t>2.4. L’INTRAEMPRENEDOR</a:t>
            </a:r>
            <a:br>
              <a:rPr b="1" lang="ca-ES" sz="3200"/>
            </a:br>
            <a:endParaRPr b="1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2"/>
          <p:cNvSpPr txBox="1"/>
          <p:nvPr>
            <p:ph type="title"/>
          </p:nvPr>
        </p:nvSpPr>
        <p:spPr>
          <a:xfrm>
            <a:off x="645067" y="281089"/>
            <a:ext cx="4282983" cy="12003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ca-ES" sz="3600"/>
              <a:t>Emprendedor </a:t>
            </a:r>
            <a:br>
              <a:rPr b="1" lang="ca-ES" sz="3600"/>
            </a:br>
            <a:r>
              <a:rPr b="1" lang="ca-ES" sz="3600"/>
              <a:t>versus depredador</a:t>
            </a:r>
            <a:endParaRPr/>
          </a:p>
        </p:txBody>
      </p:sp>
      <p:sp>
        <p:nvSpPr>
          <p:cNvPr id="272" name="Google Shape;272;p52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ca-ES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ARTICULOS DE REFLEXIÓN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 sz="1800" u="sng">
              <a:solidFill>
                <a:schemeClr val="dk1"/>
              </a:solid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ca-ES" sz="18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https://www.eldiario.es/canariasahora/lapalmaahora/lapalmaopina/emprendedor-vs-depredador_132_1980180.html</a:t>
            </a:r>
            <a:endParaRPr sz="18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ca-ES" sz="1800" u="sng">
                <a:solidFill>
                  <a:schemeClr val="hlink"/>
                </a:solidFill>
                <a:hlinkClick r:id="rId6"/>
              </a:rPr>
              <a:t>La Economía Social y Solidaria frente al consumismo depredador - economiasolidaria.org</a:t>
            </a:r>
            <a:endParaRPr sz="18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ca-ES" sz="1800" u="sng">
                <a:solidFill>
                  <a:schemeClr val="hlink"/>
                </a:solidFill>
                <a:hlinkClick r:id="rId7"/>
              </a:rPr>
              <a:t>https://fg.ull.es/noticias/2018/03/21/caracteristicas-del-emprendedor-social/</a:t>
            </a:r>
            <a:endParaRPr sz="18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52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2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7248" y="354959"/>
            <a:ext cx="4678106" cy="336823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2"/>
          <p:cNvSpPr txBox="1"/>
          <p:nvPr/>
        </p:nvSpPr>
        <p:spPr>
          <a:xfrm>
            <a:off x="5984950" y="3924012"/>
            <a:ext cx="488477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EMPRENDEDORES SOCIALES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TED Antonia Tapia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https://www.ted.com/talks/antonia_tapia_economia_circular_el_mar_tiene_la_respuesta_circular_economy_ce_the_sea_has_the_answer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TED Maider García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https://www.ted.com/talks/maider_garcia_de_cortazar_la_economia_sera_circular_o_no_sera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 LA IDEA DE NEGOCI</a:t>
            </a:r>
            <a:endParaRPr b="1"/>
          </a:p>
        </p:txBody>
      </p:sp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rPr lang="ca-ES" sz="2380"/>
              <a:t>És el punt de partida d’un projecte empresarial.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rPr b="1" lang="ca-ES" sz="2380"/>
              <a:t>3.1. Característiques de la idea de negoci: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b="1" lang="ca-ES" sz="2380"/>
              <a:t>Cal que sigui una idea útil: </a:t>
            </a:r>
            <a:r>
              <a:rPr lang="ca-ES" sz="2380"/>
              <a:t>satisfacció de necessitats</a:t>
            </a:r>
            <a:endParaRPr sz="238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b="1" lang="ca-ES" sz="2380"/>
              <a:t>Cal que sigui una idea innovadora: </a:t>
            </a:r>
            <a:r>
              <a:rPr lang="ca-ES" sz="2380"/>
              <a:t>diferenciació respecte el que hi ha al mercat</a:t>
            </a:r>
            <a:endParaRPr sz="238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b="1" lang="ca-ES" sz="2380"/>
              <a:t>Cal que sigui una idea rendible:</a:t>
            </a:r>
            <a:br>
              <a:rPr b="1" lang="ca-ES" sz="2380"/>
            </a:br>
            <a:r>
              <a:rPr lang="ca-ES" sz="2380"/>
              <a:t>han de generar vendes i l’empresa ha de guanyar un benefici</a:t>
            </a:r>
            <a:endParaRPr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rPr b="1" lang="ca-ES" sz="2380"/>
              <a:t>Exercici: pensem en canvis socials dels últims anys i les idees que se n’han sorgit.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ca-ES" sz="3200"/>
              <a:t>3.1. CANVIS SOCIALS QUE GENEREN PROJECTES</a:t>
            </a:r>
            <a:endParaRPr b="1" sz="3200"/>
          </a:p>
        </p:txBody>
      </p:sp>
      <p:pic>
        <p:nvPicPr>
          <p:cNvPr id="291" name="Google Shape;29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6955" l="13251" r="9730" t="31877"/>
          <a:stretch/>
        </p:blipFill>
        <p:spPr>
          <a:xfrm>
            <a:off x="478779" y="1450428"/>
            <a:ext cx="10945848" cy="516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ca-ES"/>
              <a:t>NFS de la UF</a:t>
            </a:r>
            <a:endParaRPr b="1"/>
          </a:p>
        </p:txBody>
      </p:sp>
      <p:sp>
        <p:nvSpPr>
          <p:cNvPr id="170" name="Google Shape;17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NF 1: La innovació en la idea de negoci. Iniciativa emprenedora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NF 2: L’empresa i el seu entorn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NF 3: El pla d’empresa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NF 4: Formes jurídiques i constitució de l’empresa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NF 5: Comptabilitat i finances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ca-ES" sz="3200">
                <a:highlight>
                  <a:srgbClr val="FFFF00"/>
                </a:highlight>
              </a:rPr>
              <a:t>3.1.1.La revolució tecnològica. Exemples pràctics</a:t>
            </a:r>
            <a:endParaRPr b="1" sz="3200">
              <a:highlight>
                <a:srgbClr val="FFFF00"/>
              </a:highlight>
            </a:endParaRPr>
          </a:p>
        </p:txBody>
      </p:sp>
      <p:sp>
        <p:nvSpPr>
          <p:cNvPr id="297" name="Google Shape;297;p22"/>
          <p:cNvSpPr txBox="1"/>
          <p:nvPr>
            <p:ph idx="1" type="body"/>
          </p:nvPr>
        </p:nvSpPr>
        <p:spPr>
          <a:xfrm>
            <a:off x="838199" y="1497724"/>
            <a:ext cx="11017469" cy="5360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Editorials de llibres, revistes, diaris, col·leccionables…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Parcs temàtics i d’atraccions per a públics diferenciats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Portals especialitzats de pel·lícules, vídeojocs, descàrregues de llibres.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Empreses d’entreteniment: cinema, teatre, plataformes digitals, espectacles…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Centres de formació: idiomes, balls, música, pintura, cuina, decoració, esports…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Empreses de xarxes de connexió a internet i telefonia mòbil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De creació de software i hardware per a ordinadors, smartphones, tablets, iPad, iPhones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Sector videojocs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ca-ES" sz="2000"/>
              <a:t>Comerç electrònic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ca-ES" sz="2000"/>
              <a:t>La irrupció de les criptomonedes: el bitcoin i blockchain</a:t>
            </a:r>
            <a:r>
              <a:rPr lang="ca-ES" sz="2000" u="sng">
                <a:solidFill>
                  <a:schemeClr val="hlink"/>
                </a:solidFill>
                <a:hlinkClick r:id="rId3"/>
              </a:rPr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Vídeo Blockchain: Más allá del bitcoin </a:t>
            </a:r>
            <a:r>
              <a:rPr lang="ca-E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https://youtu.be/bwVPQB2t-8g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02584e38c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 LA INNOVACIÓ EN LA IDEA DE NEGOCI</a:t>
            </a:r>
            <a:endParaRPr b="1" sz="3200"/>
          </a:p>
        </p:txBody>
      </p:sp>
      <p:pic>
        <p:nvPicPr>
          <p:cNvPr id="304" name="Google Shape;304;g602584e38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825" y="1544025"/>
            <a:ext cx="934155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602584e38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5225" y="2869725"/>
            <a:ext cx="3341003" cy="3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602584e38c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3175" y="2869725"/>
            <a:ext cx="3286125" cy="16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602584e38c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3165" y="4257200"/>
            <a:ext cx="328612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02584e38c_1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3.2.1.INNOVACIÓ DE PRODUCTE</a:t>
            </a:r>
            <a:endParaRPr b="1" sz="3200"/>
          </a:p>
        </p:txBody>
      </p:sp>
      <p:pic>
        <p:nvPicPr>
          <p:cNvPr id="314" name="Google Shape;314;g602584e38c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250" y="1690825"/>
            <a:ext cx="9038525" cy="6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602584e38c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050" y="2906575"/>
            <a:ext cx="4429125" cy="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602584e38c_1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6250" y="4078450"/>
            <a:ext cx="8282376" cy="21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02584e38c_1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3.2.2.INNOVACIÓ DE PROCÉS</a:t>
            </a:r>
            <a:endParaRPr b="1" sz="3200"/>
          </a:p>
        </p:txBody>
      </p:sp>
      <p:pic>
        <p:nvPicPr>
          <p:cNvPr id="323" name="Google Shape;323;g602584e38c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975" y="1690825"/>
            <a:ext cx="6237750" cy="6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602584e38c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213" y="2581000"/>
            <a:ext cx="7027525" cy="2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602584e38c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1325" y="5110700"/>
            <a:ext cx="5133000" cy="8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602584e38c_1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2426" y="2303800"/>
            <a:ext cx="3312929" cy="2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02584e38c_1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3.2.3.INNOVACIÓ DE MARKETING I DISSENY</a:t>
            </a:r>
            <a:endParaRPr b="1" sz="3200"/>
          </a:p>
        </p:txBody>
      </p:sp>
      <p:pic>
        <p:nvPicPr>
          <p:cNvPr id="333" name="Google Shape;333;g602584e38c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87" y="1437475"/>
            <a:ext cx="10824625" cy="8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602584e38c_1_30"/>
          <p:cNvPicPr preferRelativeResize="0"/>
          <p:nvPr/>
        </p:nvPicPr>
        <p:blipFill rotWithShape="1">
          <a:blip r:embed="rId4">
            <a:alphaModFix/>
          </a:blip>
          <a:srcRect b="-6415" l="0" r="3305" t="0"/>
          <a:stretch/>
        </p:blipFill>
        <p:spPr>
          <a:xfrm>
            <a:off x="683675" y="2483888"/>
            <a:ext cx="9634325" cy="18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602584e38c_1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225" y="4507513"/>
            <a:ext cx="23050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602584e38c_1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1650" y="4811481"/>
            <a:ext cx="6109748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02584e38c_1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3.2.4.INNOVACIÓ EN TECNOLOGIA</a:t>
            </a:r>
            <a:endParaRPr b="1" sz="3200"/>
          </a:p>
        </p:txBody>
      </p:sp>
      <p:pic>
        <p:nvPicPr>
          <p:cNvPr id="343" name="Google Shape;343;g602584e38c_1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00" y="1491875"/>
            <a:ext cx="11422600" cy="6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602584e38c_1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00" y="2260675"/>
            <a:ext cx="6810925" cy="3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602584e38c_1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9900" y="2260675"/>
            <a:ext cx="28003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602584e38c_1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1350" y="4719600"/>
            <a:ext cx="3847000" cy="8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02584e38c_1_50"/>
          <p:cNvSpPr txBox="1"/>
          <p:nvPr>
            <p:ph type="title"/>
          </p:nvPr>
        </p:nvSpPr>
        <p:spPr>
          <a:xfrm>
            <a:off x="838200" y="118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/>
              <a:t>3.2.5.INNOVACIÓ EN ORGANITZACIÓ</a:t>
            </a:r>
            <a:endParaRPr b="1" sz="3200"/>
          </a:p>
        </p:txBody>
      </p:sp>
      <p:pic>
        <p:nvPicPr>
          <p:cNvPr id="353" name="Google Shape;353;g602584e38c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89" y="1116507"/>
            <a:ext cx="1074596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602584e38c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67575"/>
            <a:ext cx="9188226" cy="3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602584e38c_1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050" y="5191500"/>
            <a:ext cx="8147499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EXEMPLES D’INNOVACIÓ</a:t>
            </a:r>
            <a:endParaRPr b="1"/>
          </a:p>
        </p:txBody>
      </p:sp>
      <p:sp>
        <p:nvSpPr>
          <p:cNvPr id="362" name="Google Shape;36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b="1" lang="ca-ES" sz="3060">
                <a:solidFill>
                  <a:srgbClr val="000000"/>
                </a:solidFill>
              </a:rPr>
              <a:t>Innovació en el producte o servei:</a:t>
            </a:r>
            <a:endParaRPr b="1"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lang="ca-ES" sz="3060">
                <a:solidFill>
                  <a:srgbClr val="000000"/>
                </a:solidFill>
              </a:rPr>
              <a:t>Nespresso, anti-degoteig (mel, llet condensada)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b="1" lang="ca-ES" sz="3060">
                <a:solidFill>
                  <a:srgbClr val="000000"/>
                </a:solidFill>
              </a:rPr>
              <a:t>Innovació en el procés:</a:t>
            </a:r>
            <a:endParaRPr b="1"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lang="ca-ES" sz="3060">
                <a:solidFill>
                  <a:srgbClr val="000000"/>
                </a:solidFill>
              </a:rPr>
              <a:t>Inditex, Mango, Ikea</a:t>
            </a:r>
            <a:endParaRPr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b="1" lang="ca-ES" sz="3060">
                <a:solidFill>
                  <a:srgbClr val="000000"/>
                </a:solidFill>
              </a:rPr>
              <a:t>Innovació en la organització:</a:t>
            </a:r>
            <a:endParaRPr b="1"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lang="ca-ES" sz="3060">
                <a:solidFill>
                  <a:srgbClr val="000000"/>
                </a:solidFill>
              </a:rPr>
              <a:t>Google</a:t>
            </a:r>
            <a:endParaRPr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b="1" lang="ca-ES" sz="3060">
                <a:solidFill>
                  <a:srgbClr val="000000"/>
                </a:solidFill>
              </a:rPr>
              <a:t>Innovació en el màrqueting:</a:t>
            </a:r>
            <a:endParaRPr b="1" sz="30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60"/>
              <a:buNone/>
            </a:pPr>
            <a:r>
              <a:rPr lang="ca-ES" sz="3060">
                <a:solidFill>
                  <a:srgbClr val="000000"/>
                </a:solidFill>
              </a:rPr>
              <a:t>Danet,  Oikos...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b="1" sz="23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ca-ES"/>
              <a:t>Un </a:t>
            </a:r>
            <a:r>
              <a:rPr b="1" lang="ca-ES" u="sng"/>
              <a:t>nínxol de mercat</a:t>
            </a:r>
            <a:r>
              <a:rPr b="1" lang="ca-ES"/>
              <a:t> </a:t>
            </a:r>
            <a:r>
              <a:rPr lang="ca-ES"/>
              <a:t>és un terme de màrqueting utilitzat per referir-se a una </a:t>
            </a:r>
            <a:r>
              <a:rPr lang="ca-ES" u="sng"/>
              <a:t>porció d'un segment de mercat</a:t>
            </a:r>
            <a:r>
              <a:rPr lang="ca-ES"/>
              <a:t> molt específic en què els individus posseeixen </a:t>
            </a:r>
            <a:r>
              <a:rPr lang="ca-ES" u="sng"/>
              <a:t>característiques i necessitats homogènies</a:t>
            </a:r>
            <a:r>
              <a:rPr lang="ca-ES"/>
              <a:t>, i aquestes últimes </a:t>
            </a:r>
            <a:r>
              <a:rPr b="1" lang="ca-ES"/>
              <a:t>no estan del tot cobertes</a:t>
            </a:r>
            <a:r>
              <a:rPr lang="ca-ES"/>
              <a:t> per la oferta general del mercat.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u="sng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9" name="Google Shape;369;p15"/>
          <p:cNvSpPr txBox="1"/>
          <p:nvPr>
            <p:ph type="title"/>
          </p:nvPr>
        </p:nvSpPr>
        <p:spPr>
          <a:xfrm>
            <a:off x="838200" y="650875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3.3. NÍNXOL DE MERCAT</a:t>
            </a:r>
            <a:br>
              <a:rPr b="1" lang="ca-ES" sz="3200"/>
            </a:br>
            <a:endParaRPr b="1" sz="3200"/>
          </a:p>
        </p:txBody>
      </p:sp>
      <p:pic>
        <p:nvPicPr>
          <p:cNvPr descr="http://2.bp.blogspot.com/-UAD8s46ZJZY/URuu5ImXHAI/AAAAAAAAHsU/Ok4JI_MmRYQ/s1600/micronicho.jpg" id="370" name="Google Shape;3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872" y="3645623"/>
            <a:ext cx="4231495" cy="253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Les necessitats detectades que encara no han sigut satisfetes per cap empresa generen oportunitats de negoci.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Pensar en oportunitats i idees de negoci és pensar en oportunitats per a consumidors específics. Els consumidors és poder organitzar per segments (sexe, edat, nivell adquisitiu, localització, tipus de compra, etc.)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A vegades aquests consumidors poden significar </a:t>
            </a:r>
            <a:r>
              <a:rPr b="1" lang="ca-ES"/>
              <a:t>nínxols de mercat </a:t>
            </a:r>
            <a:r>
              <a:rPr lang="ca-ES"/>
              <a:t>(especialització)</a:t>
            </a:r>
            <a:endParaRPr/>
          </a:p>
        </p:txBody>
      </p:sp>
      <p:sp>
        <p:nvSpPr>
          <p:cNvPr id="377" name="Google Shape;377;p16"/>
          <p:cNvSpPr txBox="1"/>
          <p:nvPr>
            <p:ph type="title"/>
          </p:nvPr>
        </p:nvSpPr>
        <p:spPr>
          <a:xfrm>
            <a:off x="838200" y="650875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3.3. NÍNXOLS DE MERCAT</a:t>
            </a:r>
            <a:br>
              <a:rPr b="1" lang="ca-ES" sz="3200"/>
            </a:br>
            <a:endParaRPr b="1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886460" y="639446"/>
            <a:ext cx="11446509" cy="11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ca-ES" sz="3200"/>
              <a:t>NF1. LA INNOVACIÓ EN LA IDEA DE NEGOCI. INICIATIVA EMPRENEDORA</a:t>
            </a:r>
            <a:br>
              <a:rPr b="1" lang="ca-ES" sz="3200"/>
            </a:br>
            <a:endParaRPr b="1" sz="3200"/>
          </a:p>
        </p:txBody>
      </p:sp>
      <p:sp>
        <p:nvSpPr>
          <p:cNvPr id="177" name="Google Shape;177;p3"/>
          <p:cNvSpPr txBox="1"/>
          <p:nvPr>
            <p:ph idx="1" type="body"/>
          </p:nvPr>
        </p:nvSpPr>
        <p:spPr>
          <a:xfrm>
            <a:off x="838200" y="15398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ca-ES" sz="4000"/>
              <a:t>1. Per què creus que han funcionat?</a:t>
            </a:r>
            <a:endParaRPr/>
          </a:p>
        </p:txBody>
      </p:sp>
      <p:pic>
        <p:nvPicPr>
          <p:cNvPr descr="http://4.bp.blogspot.com/-BNi3JvsPpEc/UIMnkvhNQuI/AAAAAAAACRA/Shg1n35UhyQ/s400/logo_chupa_chups.jpg" id="178" name="Google Shape;178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6776" y="2862010"/>
            <a:ext cx="2417696" cy="1995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erta Ratoncito PÃ©rez ClÃ¡sica Personalizada"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407" y="2769654"/>
            <a:ext cx="2124163" cy="2268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mazon" id="180" name="Google Shape;18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22209" y="3179833"/>
            <a:ext cx="2787127" cy="185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ca-ES"/>
              <a:t>Si pensem que la nostra idea és útil, rendible i diferent (innovadora) per tothom no serem </a:t>
            </a:r>
            <a:r>
              <a:rPr lang="ca-ES" u="sng"/>
              <a:t>eficaços</a:t>
            </a:r>
            <a:r>
              <a:rPr lang="ca-ES"/>
              <a:t> a l’hora de </a:t>
            </a:r>
            <a:r>
              <a:rPr b="1" lang="ca-ES"/>
              <a:t>comercialitzar el producte</a:t>
            </a:r>
            <a:r>
              <a:rPr lang="ca-ES"/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ca-ES"/>
              <a:t>Hem de descobrir a quins tipus de consumidors </a:t>
            </a:r>
            <a:r>
              <a:rPr b="1" lang="ca-ES"/>
              <a:t>els hi pot interessar més </a:t>
            </a:r>
            <a:r>
              <a:rPr lang="ca-ES"/>
              <a:t>el nostre producte.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4" name="Google Shape;384;p17"/>
          <p:cNvSpPr txBox="1"/>
          <p:nvPr>
            <p:ph type="title"/>
          </p:nvPr>
        </p:nvSpPr>
        <p:spPr>
          <a:xfrm>
            <a:off x="854242" y="650875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3.3. NÍNXOLS DE MERCAT</a:t>
            </a:r>
            <a:br>
              <a:rPr b="1" lang="ca-ES" sz="3200"/>
            </a:br>
            <a:endParaRPr b="1" sz="3200"/>
          </a:p>
        </p:txBody>
      </p:sp>
      <p:pic>
        <p:nvPicPr>
          <p:cNvPr id="385" name="Google Shape;3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375" y="5882555"/>
            <a:ext cx="6078239" cy="97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792" y="3708893"/>
            <a:ext cx="3517232" cy="198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3.4. SEGMENTACIÓ</a:t>
            </a:r>
            <a:endParaRPr b="1"/>
          </a:p>
        </p:txBody>
      </p:sp>
      <p:sp>
        <p:nvSpPr>
          <p:cNvPr id="393" name="Google Shape;393;p23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Segons </a:t>
            </a:r>
            <a:r>
              <a:rPr b="1" lang="ca-ES"/>
              <a:t>el gènere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Segons </a:t>
            </a:r>
            <a:r>
              <a:rPr b="1" lang="ca-ES"/>
              <a:t>la edat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Segons </a:t>
            </a:r>
            <a:r>
              <a:rPr b="1" lang="ca-ES"/>
              <a:t>l’estructura familiar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Segons la </a:t>
            </a:r>
            <a:r>
              <a:rPr b="1" lang="ca-ES"/>
              <a:t>classe social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Segons </a:t>
            </a:r>
            <a:r>
              <a:rPr b="1" lang="ca-ES"/>
              <a:t>l’origen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/>
          <p:nvPr>
            <p:ph type="title"/>
          </p:nvPr>
        </p:nvSpPr>
        <p:spPr>
          <a:xfrm>
            <a:off x="86106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ca-ES" sz="3200">
                <a:solidFill>
                  <a:srgbClr val="000000"/>
                </a:solidFill>
              </a:rPr>
              <a:t>NF1. INICIATIVA EMPRENEDORA.LA IDEA DE NEGOCI.</a:t>
            </a:r>
            <a:endParaRPr/>
          </a:p>
        </p:txBody>
      </p:sp>
      <p:sp>
        <p:nvSpPr>
          <p:cNvPr id="400" name="Google Shape;400;p24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ca-ES">
                <a:solidFill>
                  <a:srgbClr val="000000"/>
                </a:solidFill>
              </a:rPr>
              <a:t>3.4.1. Segmentació </a:t>
            </a:r>
            <a:r>
              <a:rPr lang="ca-ES"/>
              <a:t>segons </a:t>
            </a:r>
            <a:r>
              <a:rPr b="1" lang="ca-ES"/>
              <a:t>el gènere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Exclusiu homes </a:t>
            </a:r>
            <a:r>
              <a:rPr i="1" lang="ca-ES"/>
              <a:t>(for men)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Exclusiu dones </a:t>
            </a:r>
            <a:r>
              <a:rPr i="1" lang="ca-ES"/>
              <a:t>(for women)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Metrosexuals 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Homosexuals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435" y="3400425"/>
            <a:ext cx="3600450" cy="269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448" y="367744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ca-ES" sz="3200">
                <a:solidFill>
                  <a:srgbClr val="000000"/>
                </a:solidFill>
              </a:rPr>
              <a:t>NF1. INICIATIVA EMPRENEDORA.LA IDEA DE NEGOCI.</a:t>
            </a:r>
            <a:endParaRPr/>
          </a:p>
        </p:txBody>
      </p:sp>
      <p:sp>
        <p:nvSpPr>
          <p:cNvPr id="409" name="Google Shape;409;p25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ca-ES">
                <a:solidFill>
                  <a:srgbClr val="000000"/>
                </a:solidFill>
              </a:rPr>
              <a:t>3.4.2. Segmentació </a:t>
            </a:r>
            <a:r>
              <a:rPr lang="ca-ES"/>
              <a:t>segons </a:t>
            </a:r>
            <a:r>
              <a:rPr b="1" lang="ca-ES"/>
              <a:t>l’edat</a:t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Adolescents </a:t>
            </a:r>
            <a:r>
              <a:rPr i="1" lang="ca-ES"/>
              <a:t>(teeneagers)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Joves (generació NET, Y, Z)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Adultescents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descr="http://turello.com.ar/wp-content/uploads/2013/08/Generaci%C3%B3n-BB-X-Y-Z.jpg" id="410" name="Google Shape;410;p25"/>
          <p:cNvPicPr preferRelativeResize="0"/>
          <p:nvPr/>
        </p:nvPicPr>
        <p:blipFill rotWithShape="1">
          <a:blip r:embed="rId3">
            <a:alphaModFix/>
          </a:blip>
          <a:srcRect b="7866" l="0" r="0" t="16530"/>
          <a:stretch/>
        </p:blipFill>
        <p:spPr>
          <a:xfrm>
            <a:off x="5350828" y="3134359"/>
            <a:ext cx="4947602" cy="262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ca-ES" sz="3200">
                <a:solidFill>
                  <a:srgbClr val="000000"/>
                </a:solidFill>
              </a:rPr>
              <a:t>NF1. INICIATIVA EMPRENEDORA.LA IDEA DE NEGOCI.</a:t>
            </a:r>
            <a:endParaRPr/>
          </a:p>
        </p:txBody>
      </p:sp>
      <p:sp>
        <p:nvSpPr>
          <p:cNvPr id="417" name="Google Shape;417;p26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ca-ES">
                <a:solidFill>
                  <a:srgbClr val="000000"/>
                </a:solidFill>
              </a:rPr>
              <a:t>3.4.3. Segmentació </a:t>
            </a:r>
            <a:r>
              <a:rPr lang="ca-ES"/>
              <a:t>segons </a:t>
            </a:r>
            <a:r>
              <a:rPr b="1" lang="ca-ES"/>
              <a:t>l’estructura familiar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Singles i famílies monoparentals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Dinkis (double incomes, no kids): sueldo doble sin hijos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Famílies nombroses (a vegades per l’atur)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descr="http://chugginrhino.com/wp-content/uploads/2014/05/work-from-home.jpg"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225" y="3872231"/>
            <a:ext cx="17684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asquemayores.com/wp-content/uploads/2014/09/abupor.gif" id="419" name="Google Shape;4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0633" y="4407218"/>
            <a:ext cx="3181350" cy="212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633" y="372522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ca-ES" sz="3200">
                <a:solidFill>
                  <a:srgbClr val="000000"/>
                </a:solidFill>
              </a:rPr>
              <a:t>NF1. INICIATIVA EMPRENEDORA.LA IDEA DE NEGOCI.</a:t>
            </a:r>
            <a:endParaRPr/>
          </a:p>
        </p:txBody>
      </p:sp>
      <p:sp>
        <p:nvSpPr>
          <p:cNvPr id="427" name="Google Shape;427;p27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ca-ES">
                <a:solidFill>
                  <a:srgbClr val="000000"/>
                </a:solidFill>
              </a:rPr>
              <a:t>3.4.4. Segmentació </a:t>
            </a:r>
            <a:r>
              <a:rPr lang="ca-ES"/>
              <a:t>segons </a:t>
            </a:r>
            <a:r>
              <a:rPr b="1" lang="ca-ES"/>
              <a:t>la classe social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i="1" lang="ca-ES"/>
              <a:t>Masstigio</a:t>
            </a:r>
            <a:r>
              <a:rPr lang="ca-ES"/>
              <a:t> (marques assequibles per la classe mitjana) (ex. La Roca Village)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i="1" lang="ca-ES"/>
              <a:t>Bobos</a:t>
            </a:r>
            <a:r>
              <a:rPr lang="ca-ES"/>
              <a:t> (burgesos bohemis, hippie-pijos) (estil de vida casual, però d’alt standing)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11654" l="5603" r="6032" t="4073"/>
          <a:stretch/>
        </p:blipFill>
        <p:spPr>
          <a:xfrm>
            <a:off x="7345520" y="3692684"/>
            <a:ext cx="1795463" cy="2687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larocavillage.com/res/assets/images/whats-on/slideshow/LRV-002a-06-13-LR-940x360.jpg" id="429" name="Google Shape;429;p27"/>
          <p:cNvPicPr preferRelativeResize="0"/>
          <p:nvPr/>
        </p:nvPicPr>
        <p:blipFill rotWithShape="1">
          <a:blip r:embed="rId4">
            <a:alphaModFix/>
          </a:blip>
          <a:srcRect b="0" l="19131" r="0" t="0"/>
          <a:stretch/>
        </p:blipFill>
        <p:spPr>
          <a:xfrm>
            <a:off x="2062480" y="4051300"/>
            <a:ext cx="4865688" cy="230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ca-ES" sz="3200">
                <a:solidFill>
                  <a:srgbClr val="000000"/>
                </a:solidFill>
              </a:rPr>
              <a:t>NF1. INICIATIVA EMPRENEDORA.LA IDEA DE NEGOCI.</a:t>
            </a:r>
            <a:endParaRPr/>
          </a:p>
        </p:txBody>
      </p:sp>
      <p:sp>
        <p:nvSpPr>
          <p:cNvPr id="436" name="Google Shape;436;p28"/>
          <p:cNvSpPr txBox="1"/>
          <p:nvPr>
            <p:ph idx="1" type="body"/>
          </p:nvPr>
        </p:nvSpPr>
        <p:spPr>
          <a:xfrm>
            <a:off x="838200" y="15170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ca-ES">
                <a:solidFill>
                  <a:srgbClr val="000000"/>
                </a:solidFill>
              </a:rPr>
              <a:t>3.4.5. Segmentació </a:t>
            </a:r>
            <a:r>
              <a:rPr lang="ca-ES"/>
              <a:t>segons </a:t>
            </a:r>
            <a:r>
              <a:rPr b="1" lang="ca-ES"/>
              <a:t>l’origen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Empreses per a immigrants (botigues de roba, medicina, perruqueries, etc.)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ca-ES"/>
              <a:t>Proximitat (cerveses artesanes, productes catalans, etc.)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descr="http://www2.ual.es/RedURBS/BlogURBS/wp-content/uploads/Foto-1_Locutorio.jpg" id="437" name="Google Shape;4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963" y="3762375"/>
            <a:ext cx="3856037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ibaritissimo.com/wp-content/uploads/2014/10/artesanos-cerveceros-03.jpg" id="438" name="Google Shape;4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3475" y="3925888"/>
            <a:ext cx="2663825" cy="228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ca-ES" sz="3200"/>
              <a:t>3.5. El factor diferenciador</a:t>
            </a:r>
            <a:endParaRPr b="1" sz="3200"/>
          </a:p>
        </p:txBody>
      </p:sp>
      <p:pic>
        <p:nvPicPr>
          <p:cNvPr id="444" name="Google Shape;44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868" l="12271" r="9271" t="52998"/>
          <a:stretch/>
        </p:blipFill>
        <p:spPr>
          <a:xfrm>
            <a:off x="838200" y="2869775"/>
            <a:ext cx="9973923" cy="308496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/>
          <p:nvPr/>
        </p:nvSpPr>
        <p:spPr>
          <a:xfrm>
            <a:off x="838200" y="15442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Font typeface="Calibri"/>
              <a:buNone/>
            </a:pPr>
            <a:r>
              <a:rPr b="0" i="0" lang="ca-ES" sz="27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b="0" i="0" lang="ca-ES" sz="30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poder diferenciar-nos de la nostra competència suposa un repte i una avantatge que ens pot posicionar de forma molt satisfactòria en el mercat</a:t>
            </a:r>
            <a:endParaRPr b="0" i="0" sz="30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1" lang="ca-ES" sz="3200">
                <a:solidFill>
                  <a:srgbClr val="000000"/>
                </a:solidFill>
              </a:rPr>
              <a:t>3.6. GENERAR UNA IDEA DE NEGOCI.</a:t>
            </a:r>
            <a:endParaRPr b="1"/>
          </a:p>
        </p:txBody>
      </p:sp>
      <p:sp>
        <p:nvSpPr>
          <p:cNvPr id="452" name="Google Shape;452;p30"/>
          <p:cNvSpPr txBox="1"/>
          <p:nvPr>
            <p:ph idx="1" type="body"/>
          </p:nvPr>
        </p:nvSpPr>
        <p:spPr>
          <a:xfrm>
            <a:off x="838200" y="1352282"/>
            <a:ext cx="10515600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Procés de valoració de la idea inicial</a:t>
            </a:r>
            <a:endParaRPr/>
          </a:p>
          <a:p>
            <a:pPr indent="-514350" lvl="0" marL="51435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lphaUcPeriod"/>
            </a:pPr>
            <a:r>
              <a:rPr b="1" lang="ca-ES" sz="2590"/>
              <a:t>Estudi inicial.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ca-ES" sz="2590"/>
              <a:t>S’ha d’estudiar el mercat, els buits, buscar informació. Tenir clar quina és la necessitat que satisfà.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ca-ES" sz="2590"/>
              <a:t> Hauré de respondre a les següents preguntes: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Quina necessitat satisfà?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Quin valor afegit aporta? quina és la innovació que s’introdueix?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Quins recursos necessitem per dur-la a terme?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Com són les persones que podrien estar interessades (públic objectiu)?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Hi ha altres empreses o productes que satisfan la mateixa necessitat?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ca-ES" sz="2590"/>
              <a:t>Es realitzable en el lloc i el moment actual?</a:t>
            </a:r>
            <a:endParaRPr/>
          </a:p>
          <a:p>
            <a:pPr indent="-64135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b="1" sz="259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b="1" lang="ca-ES" sz="3200"/>
              <a:t>3.7. MODELS PER DISSENYAR EL NOSTRE NEGOCI</a:t>
            </a:r>
            <a:br>
              <a:rPr b="1" lang="ca-ES" sz="3200"/>
            </a:br>
            <a:br>
              <a:rPr b="1" lang="ca-ES" sz="3200"/>
            </a:br>
            <a:r>
              <a:rPr b="1" lang="ca-ES" sz="3200"/>
              <a:t>Model del llenç Canvas:</a:t>
            </a:r>
            <a:endParaRPr b="1" sz="3200"/>
          </a:p>
        </p:txBody>
      </p:sp>
      <p:pic>
        <p:nvPicPr>
          <p:cNvPr id="458" name="Google Shape;45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34" l="11962" r="7670" t="49143"/>
          <a:stretch/>
        </p:blipFill>
        <p:spPr>
          <a:xfrm>
            <a:off x="452624" y="1869903"/>
            <a:ext cx="11209992" cy="4008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918210" y="18484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ca-ES"/>
              <a:t>Les </a:t>
            </a:r>
            <a:r>
              <a:rPr lang="ca-ES" u="sng"/>
              <a:t>necessitats detectades</a:t>
            </a:r>
            <a:r>
              <a:rPr lang="ca-ES"/>
              <a:t> que encara </a:t>
            </a:r>
            <a:r>
              <a:rPr lang="ca-ES" u="sng"/>
              <a:t>no han sigut satisfetes</a:t>
            </a:r>
            <a:r>
              <a:rPr lang="ca-ES"/>
              <a:t> per cap empresa generen oportunitats de negoci.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1" sz="14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ca-ES"/>
              <a:t>Pensar en oportunitats i idees de negoci és pensar en oportunitats per a </a:t>
            </a:r>
            <a:r>
              <a:rPr b="1" lang="ca-ES" u="sng"/>
              <a:t>consumidors específics.</a:t>
            </a:r>
            <a:r>
              <a:rPr lang="ca-ES"/>
              <a:t> Els consumidors es poden organitzar per segments (sexe, edat, nivell adquisitiu, localització, tipus de compra, etc.)</a:t>
            </a:r>
            <a:endParaRPr b="1" u="sng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ca-ES"/>
              <a:t>A vegades aquests consumidors poden significar </a:t>
            </a:r>
            <a:r>
              <a:rPr lang="ca-ES" u="sng"/>
              <a:t>nínxols de mercat</a:t>
            </a:r>
            <a:r>
              <a:rPr lang="ca-ES"/>
              <a:t> (especialització)</a:t>
            </a:r>
            <a:endParaRPr u="sng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 txBox="1"/>
          <p:nvPr>
            <p:ph type="title"/>
          </p:nvPr>
        </p:nvSpPr>
        <p:spPr>
          <a:xfrm>
            <a:off x="918210" y="490856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ca-ES" sz="3200"/>
              <a:t>DETECTAR LES NECESSITATS</a:t>
            </a:r>
            <a:br>
              <a:rPr b="1" lang="ca-ES" sz="3200"/>
            </a:br>
            <a:endParaRPr b="1"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602584e38c_0_0"/>
          <p:cNvPicPr preferRelativeResize="0"/>
          <p:nvPr/>
        </p:nvPicPr>
        <p:blipFill rotWithShape="1">
          <a:blip r:embed="rId3">
            <a:alphaModFix/>
          </a:blip>
          <a:srcRect b="10931" l="24992" r="10289" t="21087"/>
          <a:stretch/>
        </p:blipFill>
        <p:spPr>
          <a:xfrm>
            <a:off x="1019525" y="0"/>
            <a:ext cx="91834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602584e38c_0_8"/>
          <p:cNvPicPr preferRelativeResize="0"/>
          <p:nvPr/>
        </p:nvPicPr>
        <p:blipFill rotWithShape="1">
          <a:blip r:embed="rId3">
            <a:alphaModFix/>
          </a:blip>
          <a:srcRect b="8115" l="1852" r="3143" t="11290"/>
          <a:stretch/>
        </p:blipFill>
        <p:spPr>
          <a:xfrm>
            <a:off x="750725" y="313450"/>
            <a:ext cx="10332877" cy="62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a66d248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 sz="3200">
                <a:latin typeface="Arial"/>
                <a:ea typeface="Arial"/>
                <a:cs typeface="Arial"/>
                <a:sym typeface="Arial"/>
              </a:rPr>
              <a:t>1.2. PIRÀMIDE DE NECESSITATS DE MASLOW</a:t>
            </a:r>
            <a:endParaRPr/>
          </a:p>
        </p:txBody>
      </p:sp>
      <p:pic>
        <p:nvPicPr>
          <p:cNvPr id="194" name="Google Shape;194;g60a66d2485_0_0"/>
          <p:cNvPicPr preferRelativeResize="0"/>
          <p:nvPr/>
        </p:nvPicPr>
        <p:blipFill rotWithShape="1">
          <a:blip r:embed="rId3">
            <a:alphaModFix/>
          </a:blip>
          <a:srcRect b="-10" l="8137" r="0" t="-3638"/>
          <a:stretch/>
        </p:blipFill>
        <p:spPr>
          <a:xfrm>
            <a:off x="1367800" y="1544050"/>
            <a:ext cx="8964001" cy="4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lang="ca-ES" sz="3200">
                <a:solidFill>
                  <a:srgbClr val="000000"/>
                </a:solidFill>
              </a:rPr>
              <a:t>1.3. </a:t>
            </a:r>
            <a:r>
              <a:rPr b="1" lang="ca-ES" sz="3200"/>
              <a:t>LES NECESSITATS HI SÓN O ES CREEN...?</a:t>
            </a:r>
            <a:br>
              <a:rPr b="1" lang="ca-ES" sz="3200"/>
            </a:br>
            <a:endParaRPr b="1" sz="3200"/>
          </a:p>
        </p:txBody>
      </p:sp>
      <p:sp>
        <p:nvSpPr>
          <p:cNvPr id="201" name="Google Shape;20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t/>
            </a:r>
            <a:endParaRPr sz="1850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b="1" lang="ca-ES" sz="2590"/>
              <a:t>“La gent no sap què necessita fins que li ensenyes.”</a:t>
            </a:r>
            <a:endParaRPr b="1"/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i="1" lang="ca-ES" sz="2590"/>
              <a:t>Steve Jobs, cofundador d’Apple</a:t>
            </a:r>
            <a:endParaRPr i="1" sz="259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202" name="Google Shape;202;p14"/>
          <p:cNvSpPr txBox="1"/>
          <p:nvPr>
            <p:ph idx="2" type="body"/>
          </p:nvPr>
        </p:nvSpPr>
        <p:spPr>
          <a:xfrm>
            <a:off x="5997019" y="1888426"/>
            <a:ext cx="5334000" cy="448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1836"/>
              <a:buNone/>
            </a:pPr>
            <a:r>
              <a:rPr b="1" lang="ca-ES"/>
              <a:t>Índex de les Necessitats Bàsiques Insatisfetes (NBI):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Els exemples de necessitats no cobertes a la població s’observa en elements que mesuren aquest índex: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Número de nens que, en edat escolar, no van a l’escola.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Manca de serveis públics.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Desnutrició.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Condicions sanitàries precaries (sense accés a aigua potable, recollida d’escombreries…)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Habitatges en males condicions.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Char char="•"/>
            </a:pPr>
            <a:r>
              <a:rPr lang="ca-ES"/>
              <a:t>Incapacitat per acceder a nivells mínims de consum.  (ex: Deserts alimentaris)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836"/>
              <a:buNone/>
            </a:pPr>
            <a:r>
              <a:t/>
            </a:r>
            <a:endParaRPr/>
          </a:p>
        </p:txBody>
      </p:sp>
      <p:pic>
        <p:nvPicPr>
          <p:cNvPr descr="http://www.louisalloro.com/blog/wp-content/uploads/2011/10/Steve-Jobs_Think-Different.jpg"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832" y="1676290"/>
            <a:ext cx="4055217" cy="303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59" y="463993"/>
            <a:ext cx="1357460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838200" y="2443319"/>
            <a:ext cx="10515600" cy="3733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La creació d’empreses és un dels motors</a:t>
            </a:r>
            <a:r>
              <a:rPr b="1" lang="ca-ES"/>
              <a:t> </a:t>
            </a:r>
            <a:r>
              <a:rPr lang="ca-ES"/>
              <a:t>de la </a:t>
            </a:r>
            <a:r>
              <a:rPr b="1" lang="ca-ES"/>
              <a:t>generació d’ocupació.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Atur elevat i descens de la ocupació pública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L’autoocupació: factor clau del creixement econòmic.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a-ES"/>
              <a:t>El cas de Portugal “El Silicon Valley de Europa”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 txBox="1"/>
          <p:nvPr/>
        </p:nvSpPr>
        <p:spPr>
          <a:xfrm>
            <a:off x="3909426" y="4934486"/>
            <a:ext cx="4373148" cy="646290"/>
          </a:xfrm>
          <a:prstGeom prst="rect">
            <a:avLst/>
          </a:prstGeom>
          <a:gradFill>
            <a:gsLst>
              <a:gs pos="0">
                <a:srgbClr val="F4B081"/>
              </a:gs>
              <a:gs pos="20000">
                <a:srgbClr val="F4B081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fa necessari promocionar les iniciatives empresarials i la </a:t>
            </a:r>
            <a:r>
              <a:rPr b="1" i="0" lang="ca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 EMPRENEDORA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 txBox="1"/>
          <p:nvPr>
            <p:ph type="title"/>
          </p:nvPr>
        </p:nvSpPr>
        <p:spPr>
          <a:xfrm>
            <a:off x="838200" y="650875"/>
            <a:ext cx="1100328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ca-ES" sz="3200"/>
              <a:t>2. LA CULTURA EMPRENEDORA</a:t>
            </a:r>
            <a:br>
              <a:rPr b="1" lang="ca-ES" sz="3200"/>
            </a:br>
            <a:endParaRPr b="1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ca-ES" sz="3200"/>
              <a:t>2.1.L’EMPRENEDOR</a:t>
            </a:r>
            <a:endParaRPr/>
          </a:p>
        </p:txBody>
      </p:sp>
      <p:sp>
        <p:nvSpPr>
          <p:cNvPr id="218" name="Google Shape;218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Char char="•"/>
            </a:pPr>
            <a:r>
              <a:rPr b="1" lang="ca-ES" sz="3200"/>
              <a:t>2.1. El concepte</a:t>
            </a:r>
            <a:endParaRPr sz="3200"/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Char char="•"/>
            </a:pPr>
            <a:r>
              <a:rPr lang="ca-ES" sz="3200"/>
              <a:t>L’emprenedor és aquella persona que, aplicant les seves </a:t>
            </a:r>
            <a:r>
              <a:rPr b="1" lang="ca-ES" sz="3200"/>
              <a:t>capacitats</a:t>
            </a:r>
            <a:r>
              <a:rPr lang="ca-ES" sz="3200"/>
              <a:t>, converteix una idea en un </a:t>
            </a:r>
            <a:r>
              <a:rPr b="1" lang="ca-ES" sz="3200"/>
              <a:t>projecte econòmic</a:t>
            </a:r>
            <a:r>
              <a:rPr lang="ca-ES" sz="3200"/>
              <a:t> real, generant </a:t>
            </a:r>
            <a:r>
              <a:rPr b="1" lang="ca-ES" sz="3200"/>
              <a:t>innovació </a:t>
            </a:r>
            <a:r>
              <a:rPr lang="ca-ES" sz="3200"/>
              <a:t>i/o </a:t>
            </a:r>
            <a:r>
              <a:rPr b="1" lang="ca-ES" sz="3200"/>
              <a:t>beneficis econòmics i socials.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594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594"/>
              <a:buNone/>
            </a:pPr>
            <a:r>
              <a:rPr lang="ca-ES" sz="3200"/>
              <a:t>No tot empresari és emprenedor, ni tot emprenedor és empresari.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594"/>
              <a:buNone/>
            </a:pPr>
            <a:r>
              <a:rPr lang="ca-ES" sz="3200"/>
              <a:t>Components del risc empresarial: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594"/>
              <a:buNone/>
            </a:pPr>
            <a:r>
              <a:rPr i="1" lang="ca-ES" sz="3200"/>
              <a:t>Situació d’incertesa, diversos escenaris, la possibilitat de tenir pèrdues.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594"/>
              <a:buNone/>
            </a:pPr>
            <a:r>
              <a:rPr i="1" lang="ca-ES" sz="3200"/>
              <a:t>Cal prendre decisions i assumir les seves conseqüències</a:t>
            </a:r>
            <a:endParaRPr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None/>
            </a:pPr>
            <a:r>
              <a:t/>
            </a:r>
            <a:endParaRPr b="1" sz="3200"/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0810"/>
              <a:buNone/>
            </a:pPr>
            <a:r>
              <a:t/>
            </a:r>
            <a:endParaRPr b="1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ca-ES" sz="3200"/>
              <a:t>2.1. L’EMPRENEDOR</a:t>
            </a:r>
            <a:endParaRPr/>
          </a:p>
        </p:txBody>
      </p:sp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0">
            <a:noAutofit/>
          </a:bodyPr>
          <a:lstStyle/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rPr b="1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Capacitats</a:t>
            </a:r>
            <a:r>
              <a:rPr b="0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aptituds, coneixements i experiències que configuren a la persona.</a:t>
            </a:r>
            <a:endParaRPr/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rPr b="1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Projecte econòmic</a:t>
            </a:r>
            <a:r>
              <a:rPr b="0" i="1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idea empresarial que pretén desenvolupar una idea de negoci per generar beneficis econòmics</a:t>
            </a:r>
            <a:r>
              <a:rPr b="0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rPr b="1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</a:t>
            </a:r>
            <a:r>
              <a:rPr b="0" i="1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aplicar noves idees per tal de millorar la productivitat, tant en la generació de productes com en la satisfacció de necessitats. </a:t>
            </a:r>
            <a:endParaRPr/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7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ts val="2240"/>
              <a:buFont typeface="Noto Sans Symbols"/>
              <a:buNone/>
            </a:pPr>
            <a:r>
              <a:rPr b="1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 social</a:t>
            </a:r>
            <a:r>
              <a:rPr b="0" i="0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 lang="ca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millorar el benestar de les persones.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2019-09-18T09:46:44Z</dcterms:created>
  <dc:creator>Luis Garay</dc:creator>
</cp:coreProperties>
</file>